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4" r:id="rId3"/>
    <p:sldId id="265" r:id="rId4"/>
    <p:sldId id="266" r:id="rId5"/>
    <p:sldId id="267" r:id="rId6"/>
    <p:sldId id="258" r:id="rId7"/>
    <p:sldId id="256" r:id="rId8"/>
    <p:sldId id="260" r:id="rId9"/>
    <p:sldId id="261" r:id="rId10"/>
    <p:sldId id="259" r:id="rId11"/>
    <p:sldId id="262" r:id="rId12"/>
    <p:sldId id="268" r:id="rId13"/>
    <p:sldId id="275" r:id="rId14"/>
    <p:sldId id="276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30A11-E7BA-4346-9BA9-FFE998EDA9D9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88FE-5EDD-45EE-8205-FE5190CAE2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04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0463-94B8-1AE6-26FB-77359DBD6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17B15-A743-9938-2CF4-1DF776068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839C5-0659-A9CA-BD1C-E6A0619E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D0BC-E006-4C42-B7AD-466DB881F428}" type="datetime1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8F1E1-151D-64DC-DAF6-BE3E6AB8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74116-86BE-D2DD-309B-6FAEDBA8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209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DAA3-534B-0E22-B709-17249F7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317CA-F023-89C6-B90B-1F16B96DC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994B9-C736-132C-686A-AE540404F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543B-CC52-4878-A31A-3759E58259D6}" type="datetime1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66364-EB89-2432-ACBD-493B1377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BA504-E2BA-0AF9-FCF9-795280DD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E705B-2137-EE91-79AD-CEF07D418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D3801-3939-1134-69BB-C70B3B06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6E88-AD2A-E314-3AA1-E1C47EAD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E42DD-9EC8-446A-9D0C-95BD236F3309}" type="datetime1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663C9-2088-39DA-0A9E-EB508DE9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8A14-1007-F7E1-6970-0292DAAA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23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6A3D-7A97-4C07-F944-598385CA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8D5B-C416-DF2B-DF7B-5947CDB55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C7338-33DD-1F69-82D1-C0C27850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BD81-5517-40D8-BE15-612455E19FCD}" type="datetime1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98570-A201-207B-C05A-F0C6D441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985F-EADE-0339-26E4-CB53F6EE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97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99EE-4701-90CE-7800-5FCE0EB8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8A8DB-22E4-D10F-7FDC-612DDA3AE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32BA9-597D-A85C-253A-42C199D03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5366-53DB-4AB4-92A5-07E3EF5BD929}" type="datetime1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87830-7D5D-4215-5A6F-059FE033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3A54B-0664-5604-B5DE-E10A1E70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97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76BB-D699-B566-39EF-AD2369DF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B3D3F-1ABE-61F7-D0C0-F10B9CBD6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BB1B4-EF44-1235-90CF-8694403F4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CF706-FE40-09BE-C6DE-00B319CD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94218-3036-4270-8956-9765A65B5F46}" type="datetime1">
              <a:rPr lang="ru-RU" smtClean="0"/>
              <a:t>27.11.2025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A0E72-662C-0F2E-DA9D-0F210B48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D300E-16CF-8A2B-4D69-8DD91792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2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084A-D78E-0F35-CEEF-7AC1B320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6ED48-617F-EB9C-9610-F79DB37DE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FD53F-290A-FEE2-C274-793B90ADB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C58F6-C4D0-EEAB-0866-B59A8B26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64C9D-3DA4-4B6D-DE25-9A71ACE68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ACFA-7054-19B4-A335-31467D95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FB32-28E4-426F-92D4-7517FCAD80A0}" type="datetime1">
              <a:rPr lang="ru-RU" smtClean="0"/>
              <a:t>27.11.2025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3A5E3-EB1A-679C-2563-6BFF2C0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0EBAC-FF47-44EF-858D-41A7C6E7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8B6F-D841-350A-CDFA-82E0D81E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B1DE7-269C-F199-B82F-FBB3C218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8532-0A53-49C9-B299-5B8CE6E00395}" type="datetime1">
              <a:rPr lang="ru-RU" smtClean="0"/>
              <a:t>27.11.2025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C2EF1-635B-4D43-FB56-F990896A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23F69-16E9-86F2-0E0B-3BB61049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92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25C4F-28CD-776A-CB20-13304878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6493-86B3-4DE3-9A6C-934A26E43F2A}" type="datetime1">
              <a:rPr lang="ru-RU" smtClean="0"/>
              <a:t>27.11.2025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DE03A-CF58-2A5A-22B3-F2C08435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C7B3-76DC-BF43-E7C9-AF23F311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933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34DB-44C9-6DC0-EC09-4034A4552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3FFED-1E80-7C1F-8273-D1CE701D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0F1F6-278E-5EFD-23A2-D9045B7DE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F8D4D-25BD-B289-A713-99A5A856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A48C-2077-45AC-841C-39F27AC5DB24}" type="datetime1">
              <a:rPr lang="ru-RU" smtClean="0"/>
              <a:t>27.11.2025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929CF-A70D-552A-20D9-CA91AB60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04AE8-C4B5-15E2-DA07-E68094A9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24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832C-D0A4-C5C4-03CA-B09CF5CF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7A692-7CF3-63A7-C38B-1505F93E2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13880-7F58-36F4-5901-EEAF4C7AB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9CB1-4D7D-F779-AE34-4A9C6400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231B-FBBF-4DBB-9852-65917D4496C6}" type="datetime1">
              <a:rPr lang="ru-RU" smtClean="0"/>
              <a:t>27.11.2025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40975-AF04-E8D2-B7AC-8C25FEB3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ACCE4-CF55-332B-E11D-86A7937B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95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alpha val="0"/>
                <a:lumMod val="0"/>
                <a:lumOff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F8DFFB-5096-24BF-D83B-7FC500C2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82C92-3D4B-8376-8947-953D92ED6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8950-34B2-0B1B-A7C3-D72408AC7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11E8-A6EA-4733-B090-66D4C33D4830}" type="datetime1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0325-337A-E4C1-C605-75117A56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BF4E-EC4D-0F3A-7495-FC6611BF8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0F1E1-C352-40F5-A792-9ECF390DD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33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2.svg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8EEE136-D2D9-A08F-E05B-24801C6F6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49" y="343217"/>
            <a:ext cx="11687175" cy="3531553"/>
          </a:xfrm>
        </p:spPr>
        <p:txBody>
          <a:bodyPr>
            <a:normAutofit/>
          </a:bodyPr>
          <a:lstStyle/>
          <a:p>
            <a:pPr marL="0" indent="0" algn="l"/>
            <a:r>
              <a:rPr lang="ru-RU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Прототип поисковой B2B-платформы, связывающей поставщиков и потребителей</a:t>
            </a:r>
            <a:br>
              <a:rPr lang="ru-RU" sz="4000" b="1" dirty="0"/>
            </a:br>
            <a:br>
              <a:rPr lang="en-US" sz="4000" b="1" dirty="0"/>
            </a:br>
            <a:endParaRPr lang="ru-RU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727D-6CB6-1097-594E-1CB3F3B49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59" y="4103370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Платформа: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ООО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Отус онлайн-образование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Курс: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Разработчик на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Spring Framework</a:t>
            </a:r>
          </a:p>
          <a:p>
            <a:pPr marL="0" indent="0" algn="l"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Период обучения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 мая — 30 декабря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218BA30-3D26-7DD8-29DA-38B324B3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</a:t>
            </a:fld>
            <a:endParaRPr lang="ru-RU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CA550F-FD53-69E9-2982-ECC193AF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B14972-4193-F3C5-2547-992E59FD39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pic>
        <p:nvPicPr>
          <p:cNvPr id="10" name="Google Shape;151;p35">
            <a:extLst>
              <a:ext uri="{FF2B5EF4-FFF2-40B4-BE49-F238E27FC236}">
                <a16:creationId xmlns:a16="http://schemas.microsoft.com/office/drawing/2014/main" id="{8636397F-A3C6-9605-46DD-9EE29A68D8D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1393" y="4292252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71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0"/>
                <a:lumMod val="0"/>
                <a:lumOff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B322-E053-B113-2C50-19133C10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2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Используемые технологии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AC1D-0D2F-4336-422A-13AB76C0B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4410"/>
            <a:ext cx="10803255" cy="5182553"/>
          </a:xfrm>
        </p:spPr>
        <p:txBody>
          <a:bodyPr/>
          <a:lstStyle/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Java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25 +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Java Spring Boot 3.5.7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PostgreSQL 18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RabbitMQ 4.1.3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MINIO 2025-04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Elasticsearch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8.18.6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4.48.0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50A75-2279-7FA1-680C-85F89249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10</a:t>
            </a:fld>
            <a:endParaRPr lang="ru-R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76E17-5609-2EDD-013F-54722A4C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52487"/>
            <a:ext cx="2000250" cy="2000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FE58E5-89F9-12D1-36D4-A866FA3C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7" y="2649236"/>
            <a:ext cx="1665572" cy="16655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CB767C-4C35-36AE-8C18-DF6D43B0B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87" y="738147"/>
            <a:ext cx="2809875" cy="11239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9DCD4F-9B1C-605D-48B0-6EB5F65C2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97" y="2750232"/>
            <a:ext cx="2232786" cy="2346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09C0E9-AD6C-6663-1863-050CD407C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39" y="1899142"/>
            <a:ext cx="2857499" cy="1500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5E7CCE-FB48-ACB6-7913-DE4A19061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76" y="4386650"/>
            <a:ext cx="2557566" cy="1760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2E49A0-FE7C-1DFF-7A6B-7D6B5045D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156" y="4589255"/>
            <a:ext cx="2232786" cy="10159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73A5DE3-3BDF-C7FD-3DE4-E9D32A1429C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40FA8D-CD38-FBAF-423A-C812A9CDBFE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A8E8-C755-ABB9-468E-4D9B6295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95"/>
            <a:ext cx="10515600" cy="572135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Логическая схема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ETLDATA-SERVICE</a:t>
            </a:r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(упрощенная)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533B2-219E-B602-5FAB-F1A66982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11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0EBB2-42A3-4470-E8AA-5B02E8EA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65" y="811530"/>
            <a:ext cx="10013870" cy="60464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DDD9D31-4F93-8471-C067-8EDFBF5610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23C0B-2265-88AD-97C9-68BDD5D6422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5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73A03-AF02-59F8-127A-FBF2392D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12</a:t>
            </a:fld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DFAF0-7C9C-02DC-801A-294A78A89D0A}"/>
              </a:ext>
            </a:extLst>
          </p:cNvPr>
          <p:cNvSpPr txBox="1">
            <a:spLocks/>
          </p:cNvSpPr>
          <p:nvPr/>
        </p:nvSpPr>
        <p:spPr>
          <a:xfrm>
            <a:off x="838200" y="203417"/>
            <a:ext cx="10515600" cy="572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Логическая схема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SEARCH-SERVICE</a:t>
            </a:r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(упрощенная)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1D15EB2-A1F4-D3F2-3BB9-D1DD4E68C2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4A774-F9D5-E7C8-F171-EEADC4DF83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67780-3114-CF1F-7467-18B9410DD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16" y="775552"/>
            <a:ext cx="7740567" cy="59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0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41CD39-067F-E8EC-BB80-ADE79719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13</a:t>
            </a:fld>
            <a:endParaRPr lang="ru-RU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E78EF96-9FD5-5A47-A4A6-DE88AEFF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06A08-E403-5AE1-3692-34681452B4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D6F262-7167-6E93-CEC0-0FF0E0514E62}"/>
              </a:ext>
            </a:extLst>
          </p:cNvPr>
          <p:cNvSpPr txBox="1">
            <a:spLocks/>
          </p:cNvSpPr>
          <p:nvPr/>
        </p:nvSpPr>
        <p:spPr>
          <a:xfrm>
            <a:off x="412433" y="343217"/>
            <a:ext cx="11367134" cy="6511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Диаграмма последовательности безопасности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CLIENT-SERVICE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211C1F-FF86-1CE4-77FA-F01AEFD9F9B1}"/>
              </a:ext>
            </a:extLst>
          </p:cNvPr>
          <p:cNvSpPr txBox="1">
            <a:spLocks/>
          </p:cNvSpPr>
          <p:nvPr/>
        </p:nvSpPr>
        <p:spPr>
          <a:xfrm>
            <a:off x="838200" y="1017270"/>
            <a:ext cx="10515600" cy="57848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Сценарий - пользователь заходит на http://localhost:8080/search, </a:t>
            </a:r>
            <a:r>
              <a:rPr lang="ru-RU" sz="20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access-token</a:t>
            </a:r>
            <a:r>
              <a:rPr lang="ru-RU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валиден, </a:t>
            </a:r>
            <a:r>
              <a:rPr lang="en-US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refresh-token </a:t>
            </a:r>
            <a:r>
              <a:rPr lang="ru-RU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валиден, доступ разрешён.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9BB8E1-D626-B8D3-7B83-8288D593D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5870" y="1685243"/>
            <a:ext cx="9635490" cy="49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1670-8226-10E3-3798-8925FAEF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 показывает диаграмма?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1B1F8-0E01-67CF-BF52-D5DFDEE8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14</a:t>
            </a:fld>
            <a:endParaRPr lang="ru-RU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10AE6F5-82F3-D217-2F5A-4B3AB24A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15A14-7089-33B1-B18C-4309A93FB8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F586E-3542-9BBD-C7A7-6E2294740617}"/>
              </a:ext>
            </a:extLst>
          </p:cNvPr>
          <p:cNvSpPr txBox="1"/>
          <p:nvPr/>
        </p:nvSpPr>
        <p:spPr>
          <a:xfrm>
            <a:off x="1165860" y="1245870"/>
            <a:ext cx="9864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access-token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валиден → токены не обновляются.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TokenRefreshFilter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пропускает запрос.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JwtAuthenticationFilter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проверяет токен → доступ разрешён.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SearchController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SearchRestController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обрабатывают запросы.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Данные возвращаются пользователю.</a:t>
            </a:r>
          </a:p>
        </p:txBody>
      </p:sp>
    </p:spTree>
    <p:extLst>
      <p:ext uri="{BB962C8B-B14F-4D97-AF65-F5344CB8AC3E}">
        <p14:creationId xmlns:p14="http://schemas.microsoft.com/office/powerpoint/2010/main" val="238215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74AB9-6415-CD8F-AD18-93506EC8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15</a:t>
            </a:fld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2C4A34-A1CF-3173-2780-187C64ECC8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Связь микросервисов по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RabbitMQ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A06E08-C575-B6E2-7587-8F638CD1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03206-4CE7-A4E4-6570-FE595CE708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3B7FF1-BB15-8178-3B06-9BC5C535C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918546"/>
              </p:ext>
            </p:extLst>
          </p:nvPr>
        </p:nvGraphicFramePr>
        <p:xfrm>
          <a:off x="638489" y="1016318"/>
          <a:ext cx="11162986" cy="264075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56168">
                  <a:extLst>
                    <a:ext uri="{9D8B030D-6E8A-4147-A177-3AD203B41FA5}">
                      <a16:colId xmlns:a16="http://schemas.microsoft.com/office/drawing/2014/main" val="2463899326"/>
                    </a:ext>
                  </a:extLst>
                </a:gridCol>
                <a:gridCol w="1403986">
                  <a:extLst>
                    <a:ext uri="{9D8B030D-6E8A-4147-A177-3AD203B41FA5}">
                      <a16:colId xmlns:a16="http://schemas.microsoft.com/office/drawing/2014/main" val="1565730072"/>
                    </a:ext>
                  </a:extLst>
                </a:gridCol>
                <a:gridCol w="1850708">
                  <a:extLst>
                    <a:ext uri="{9D8B030D-6E8A-4147-A177-3AD203B41FA5}">
                      <a16:colId xmlns:a16="http://schemas.microsoft.com/office/drawing/2014/main" val="1324034345"/>
                    </a:ext>
                  </a:extLst>
                </a:gridCol>
                <a:gridCol w="1850708">
                  <a:extLst>
                    <a:ext uri="{9D8B030D-6E8A-4147-A177-3AD203B41FA5}">
                      <a16:colId xmlns:a16="http://schemas.microsoft.com/office/drawing/2014/main" val="550987662"/>
                    </a:ext>
                  </a:extLst>
                </a:gridCol>
                <a:gridCol w="1850708">
                  <a:extLst>
                    <a:ext uri="{9D8B030D-6E8A-4147-A177-3AD203B41FA5}">
                      <a16:colId xmlns:a16="http://schemas.microsoft.com/office/drawing/2014/main" val="235713638"/>
                    </a:ext>
                  </a:extLst>
                </a:gridCol>
                <a:gridCol w="1850708">
                  <a:extLst>
                    <a:ext uri="{9D8B030D-6E8A-4147-A177-3AD203B41FA5}">
                      <a16:colId xmlns:a16="http://schemas.microsoft.com/office/drawing/2014/main" val="2169379790"/>
                    </a:ext>
                  </a:extLst>
                </a:gridCol>
              </a:tblGrid>
              <a:tr h="647572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Микросервис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Exchange</a:t>
                      </a:r>
                      <a:endParaRPr lang="ru-RU" sz="20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Queue</a:t>
                      </a:r>
                      <a:endParaRPr lang="ru-RU" sz="20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Retry</a:t>
                      </a:r>
                      <a:endParaRPr lang="ru-RU" sz="20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DLQ</a:t>
                      </a:r>
                      <a:endParaRPr lang="ru-RU" sz="20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085362"/>
                  </a:ext>
                </a:extLst>
              </a:tr>
              <a:tr h="498296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S3Minio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Producer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Direct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Classic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676778"/>
                  </a:ext>
                </a:extLst>
              </a:tr>
              <a:tr h="498296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ETLDATA-SERVICE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Consumer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225052"/>
                  </a:ext>
                </a:extLst>
              </a:tr>
              <a:tr h="498296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ETLDATA-SERVICE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Producer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Topic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Quorum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yes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9262266"/>
                  </a:ext>
                </a:extLst>
              </a:tr>
              <a:tr h="498296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SEARCH-SERVICE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Consumer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yes</a:t>
                      </a:r>
                      <a:endParaRPr lang="ru-RU" sz="20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2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01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B632B-F403-A22A-64BD-3E4185BF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16</a:t>
            </a:fld>
            <a:endParaRPr lang="ru-RU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ECC2F-D020-CAFA-A9EA-C163AE98E24E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Гарантии доставки и риски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D730FA6-5E8F-1955-61F9-1AAFFE3A7B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AB188-5669-EC45-79D0-B3BA116D9E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B335EC-6564-F464-500F-76BE103B5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3464"/>
              </p:ext>
            </p:extLst>
          </p:nvPr>
        </p:nvGraphicFramePr>
        <p:xfrm>
          <a:off x="937260" y="1096856"/>
          <a:ext cx="10313671" cy="15849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86350">
                  <a:extLst>
                    <a:ext uri="{9D8B030D-6E8A-4147-A177-3AD203B41FA5}">
                      <a16:colId xmlns:a16="http://schemas.microsoft.com/office/drawing/2014/main" val="3267589085"/>
                    </a:ext>
                  </a:extLst>
                </a:gridCol>
                <a:gridCol w="2594610">
                  <a:extLst>
                    <a:ext uri="{9D8B030D-6E8A-4147-A177-3AD203B41FA5}">
                      <a16:colId xmlns:a16="http://schemas.microsoft.com/office/drawing/2014/main" val="215330380"/>
                    </a:ext>
                  </a:extLst>
                </a:gridCol>
                <a:gridCol w="2632711">
                  <a:extLst>
                    <a:ext uri="{9D8B030D-6E8A-4147-A177-3AD203B41FA5}">
                      <a16:colId xmlns:a16="http://schemas.microsoft.com/office/drawing/2014/main" val="4216147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Компонент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Гарантия доставки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Риски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70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ETLDATA-SERVICE.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S3EventConsumer</a:t>
                      </a:r>
                      <a:endParaRPr lang="ru-RU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At-Least-Ones</a:t>
                      </a:r>
                      <a:endParaRPr lang="ru-RU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i="0" strike="sngStrike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Дубли</a:t>
                      </a:r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блокировка</a:t>
                      </a:r>
                      <a:endParaRPr lang="ru-RU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3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ETLDATA-SERVICE.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RabbitMQBatchService</a:t>
                      </a:r>
                      <a:endParaRPr lang="ru-RU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At-Least-Ones</a:t>
                      </a:r>
                      <a:endParaRPr lang="ru-RU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Потери при падении</a:t>
                      </a:r>
                      <a:endParaRPr lang="ru-RU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12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SEARCH-</a:t>
                      </a:r>
                      <a:r>
                        <a:rPr lang="en-US" sz="20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SERVICE.</a:t>
                      </a:r>
                      <a:r>
                        <a:rPr lang="en-US" sz="2000" b="1" i="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DataItemConsumer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At-Least-Ones</a:t>
                      </a:r>
                      <a:endParaRPr lang="ru-RU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Нет обработки </a:t>
                      </a:r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DLQ</a:t>
                      </a:r>
                      <a:endParaRPr lang="ru-RU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23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08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F7870A-E7E2-635E-C86A-49430838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0708D-B3E5-1994-4A7B-CDFAF299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17</a:t>
            </a:fld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AE5270-A953-0B9A-C680-1C20A72F9DCB}"/>
              </a:ext>
            </a:extLst>
          </p:cNvPr>
          <p:cNvSpPr txBox="1">
            <a:spLocks/>
          </p:cNvSpPr>
          <p:nvPr/>
        </p:nvSpPr>
        <p:spPr>
          <a:xfrm>
            <a:off x="838200" y="475683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Live demo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Google Shape;274;p49">
            <a:extLst>
              <a:ext uri="{FF2B5EF4-FFF2-40B4-BE49-F238E27FC236}">
                <a16:creationId xmlns:a16="http://schemas.microsoft.com/office/drawing/2014/main" id="{58C25A67-1E5F-5664-26C9-C482F2B35C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316" y="2430360"/>
            <a:ext cx="2939368" cy="249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2;p49">
            <a:extLst>
              <a:ext uri="{FF2B5EF4-FFF2-40B4-BE49-F238E27FC236}">
                <a16:creationId xmlns:a16="http://schemas.microsoft.com/office/drawing/2014/main" id="{A465F4DA-80A4-1528-A35C-B43019D32B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750" y="2003227"/>
            <a:ext cx="828301" cy="82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3;p49">
            <a:extLst>
              <a:ext uri="{FF2B5EF4-FFF2-40B4-BE49-F238E27FC236}">
                <a16:creationId xmlns:a16="http://schemas.microsoft.com/office/drawing/2014/main" id="{46B91075-27FF-4397-D70A-4DF83B0B3A4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402" y="4577499"/>
            <a:ext cx="809827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1;p49">
            <a:extLst>
              <a:ext uri="{FF2B5EF4-FFF2-40B4-BE49-F238E27FC236}">
                <a16:creationId xmlns:a16="http://schemas.microsoft.com/office/drawing/2014/main" id="{3D79BB0C-E871-20E0-7D69-588D4F23D9C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5749" y="1263851"/>
            <a:ext cx="1210535" cy="115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2;p49">
            <a:extLst>
              <a:ext uri="{FF2B5EF4-FFF2-40B4-BE49-F238E27FC236}">
                <a16:creationId xmlns:a16="http://schemas.microsoft.com/office/drawing/2014/main" id="{5427404A-B07C-086B-B9F6-1B768FE54E1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979" y="1318535"/>
            <a:ext cx="1153059" cy="10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8F7F25-DE63-78F4-5DCC-733AE78AAAA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1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23F2D-47F3-BB50-A512-C7AD2BB5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18</a:t>
            </a:fld>
            <a:endParaRPr lang="ru-RU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B1B513-9958-3F9D-22BA-9A06564F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0F825-80A6-896E-9100-AF04A64E09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B169B0-2071-B3F8-C983-51BD86A01312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 получилось?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D2724D-D28E-F581-EC9A-0BB80EDC68D7}"/>
              </a:ext>
            </a:extLst>
          </p:cNvPr>
          <p:cNvSpPr txBox="1">
            <a:spLocks/>
          </p:cNvSpPr>
          <p:nvPr/>
        </p:nvSpPr>
        <p:spPr>
          <a:xfrm>
            <a:off x="838200" y="1017270"/>
            <a:ext cx="10515600" cy="57848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Получилось создать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микросервиса с асинхронной передачей данным между ними через брокер сообщений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RabbitMQ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 API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других взаимодействий.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Получилось настроить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Eureka server,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попробовать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Config server, API gateway.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RabbitMQ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получилось использовать разные типы обменников и очередей, выбирая в зависимости от решаемой задачи.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Получилось настроить гарантию доставки с текущим уровнем надежности по моей оценке 6/10:</a:t>
            </a:r>
          </a:p>
          <a:p>
            <a:pPr lvl="1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Retry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механизм работает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дубликаты сообщений обрабатываются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Quorum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очередь устойчива к сбоям нод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lvl="1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Есть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DLQ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основных данных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Нет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end-to-end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подтверждений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Нет защиты от потерь при падении приложения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Нет мониторинга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failed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сообщений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Получилось точно понять, что нужно доработать и улучшить в разрабатываемых микросервисах.</a:t>
            </a:r>
          </a:p>
        </p:txBody>
      </p:sp>
      <p:pic>
        <p:nvPicPr>
          <p:cNvPr id="9" name="Google Shape;300;p49">
            <a:extLst>
              <a:ext uri="{FF2B5EF4-FFF2-40B4-BE49-F238E27FC236}">
                <a16:creationId xmlns:a16="http://schemas.microsoft.com/office/drawing/2014/main" id="{91084EE4-C7B5-04FB-7C9F-3323CF9497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275" y="3954780"/>
            <a:ext cx="209226" cy="17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0;p49">
            <a:extLst>
              <a:ext uri="{FF2B5EF4-FFF2-40B4-BE49-F238E27FC236}">
                <a16:creationId xmlns:a16="http://schemas.microsoft.com/office/drawing/2014/main" id="{96A500C9-35F5-0E46-72E5-8ECE6728E8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275" y="4235254"/>
            <a:ext cx="209226" cy="17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3;p49">
            <a:extLst>
              <a:ext uri="{FF2B5EF4-FFF2-40B4-BE49-F238E27FC236}">
                <a16:creationId xmlns:a16="http://schemas.microsoft.com/office/drawing/2014/main" id="{7FC9D70E-0CE4-28EA-992F-37E5B91EA44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8172" y="5351243"/>
            <a:ext cx="179465" cy="19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03;p49">
            <a:extLst>
              <a:ext uri="{FF2B5EF4-FFF2-40B4-BE49-F238E27FC236}">
                <a16:creationId xmlns:a16="http://schemas.microsoft.com/office/drawing/2014/main" id="{39BBFDC6-52C9-F42D-8ED8-0786B76D89B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5036" y="4778636"/>
            <a:ext cx="179465" cy="19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03;p49">
            <a:extLst>
              <a:ext uri="{FF2B5EF4-FFF2-40B4-BE49-F238E27FC236}">
                <a16:creationId xmlns:a16="http://schemas.microsoft.com/office/drawing/2014/main" id="{A3AF3846-D150-89A6-E11D-8094A21B48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5035" y="5058324"/>
            <a:ext cx="179465" cy="19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00;p49">
            <a:extLst>
              <a:ext uri="{FF2B5EF4-FFF2-40B4-BE49-F238E27FC236}">
                <a16:creationId xmlns:a16="http://schemas.microsoft.com/office/drawing/2014/main" id="{A5CEB996-2D37-F18B-0C27-7EF2EDE2F0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0745" y="4510470"/>
            <a:ext cx="209226" cy="17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94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5DC0C-60D1-416C-0D57-2D3FE5F7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19</a:t>
            </a:fld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4F643C-A24D-F7FA-3F29-A43E90B04F5B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 улучшить в работе с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RabbitMQ</a:t>
            </a:r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314711-E4E5-FE5A-6517-14F89D63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7E090-8BD6-CAE0-32B4-3C27F85811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796893-D30E-E00B-8FDC-D4C06A1EFE44}"/>
              </a:ext>
            </a:extLst>
          </p:cNvPr>
          <p:cNvSpPr txBox="1">
            <a:spLocks/>
          </p:cNvSpPr>
          <p:nvPr/>
        </p:nvSpPr>
        <p:spPr>
          <a:xfrm>
            <a:off x="838200" y="1017271"/>
            <a:ext cx="10515600" cy="5506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ETLDATA-SERVICE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 потребителя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S3Events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настроить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DLQ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ETLDATA-SERVICE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 поставщика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PriceItemMessage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настроить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publisher confirms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returns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Реализовать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outbox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pattern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для критичных сообщений.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Настроить мониторинг и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алертинг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по DLQ.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SEARCH-SERVICE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решить, что делать дальше с сообщениями попавшими в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DLQ.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Сейчас происходит просто логирование.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выпуска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JWT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токенов перейти от единого ключа подписи на публичный и приватный ключи издателя (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issuer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RESTful API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запросов, охватывающих 2 микросервиса (например удаление пользователя в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auth-service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его профиля в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client-service)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реализовать паттерн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Saga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или компенсационные транзакции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Улучшить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UI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собрав все воедино.</a:t>
            </a:r>
          </a:p>
        </p:txBody>
      </p:sp>
    </p:spTree>
    <p:extLst>
      <p:ext uri="{BB962C8B-B14F-4D97-AF65-F5344CB8AC3E}">
        <p14:creationId xmlns:p14="http://schemas.microsoft.com/office/powerpoint/2010/main" val="293785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FBB229-AC17-5010-370D-15202237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2</a:t>
            </a:fld>
            <a:endParaRPr lang="ru-RU"/>
          </a:p>
        </p:txBody>
      </p:sp>
      <p:sp>
        <p:nvSpPr>
          <p:cNvPr id="3" name="Google Shape;156;p36">
            <a:extLst>
              <a:ext uri="{FF2B5EF4-FFF2-40B4-BE49-F238E27FC236}">
                <a16:creationId xmlns:a16="http://schemas.microsoft.com/office/drawing/2014/main" id="{B55B64CA-3C22-8ED6-716C-FF1FC055F25F}"/>
              </a:ext>
            </a:extLst>
          </p:cNvPr>
          <p:cNvSpPr txBox="1">
            <a:spLocks/>
          </p:cNvSpPr>
          <p:nvPr/>
        </p:nvSpPr>
        <p:spPr>
          <a:xfrm>
            <a:off x="1017270" y="1656567"/>
            <a:ext cx="10206990" cy="1680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54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Меня хорошо видно</a:t>
            </a:r>
          </a:p>
          <a:p>
            <a:pPr>
              <a:spcBef>
                <a:spcPts val="0"/>
              </a:spcBef>
            </a:pPr>
            <a:r>
              <a:rPr lang="ru-RU" sz="54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 слышно?</a:t>
            </a:r>
          </a:p>
        </p:txBody>
      </p:sp>
      <p:pic>
        <p:nvPicPr>
          <p:cNvPr id="4" name="Google Shape;157;p36">
            <a:extLst>
              <a:ext uri="{FF2B5EF4-FFF2-40B4-BE49-F238E27FC236}">
                <a16:creationId xmlns:a16="http://schemas.microsoft.com/office/drawing/2014/main" id="{506190B4-0B5B-90EB-5090-743E71A75C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5757" y="556700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8;p36">
            <a:extLst>
              <a:ext uri="{FF2B5EF4-FFF2-40B4-BE49-F238E27FC236}">
                <a16:creationId xmlns:a16="http://schemas.microsoft.com/office/drawing/2014/main" id="{E0C55033-C079-5DF3-6FFC-A4E543D298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270" y="5616820"/>
            <a:ext cx="537262" cy="53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E8D6631-4616-2EF1-9277-9575FB0598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D1A131-8622-566C-00E1-A892DB9C3F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9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6D742-42CF-26FF-DC7F-998428FF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20</a:t>
            </a:fld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F5D80F-3324-6B70-9A4B-11BC5FE42011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Ваши вопросы и рекомендации</a:t>
            </a:r>
          </a:p>
        </p:txBody>
      </p:sp>
      <p:pic>
        <p:nvPicPr>
          <p:cNvPr id="6" name="Google Shape;348;p50">
            <a:extLst>
              <a:ext uri="{FF2B5EF4-FFF2-40B4-BE49-F238E27FC236}">
                <a16:creationId xmlns:a16="http://schemas.microsoft.com/office/drawing/2014/main" id="{4C7EA330-A21B-BEC1-E39C-D77F78019B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402" y="111894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5;p51">
            <a:extLst>
              <a:ext uri="{FF2B5EF4-FFF2-40B4-BE49-F238E27FC236}">
                <a16:creationId xmlns:a16="http://schemas.microsoft.com/office/drawing/2014/main" id="{12CC4241-C074-1799-9D46-3779D91398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470" y="1118949"/>
            <a:ext cx="939325" cy="9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6AC2125-142F-6505-CD7B-581B5B297D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ED75FC-1A77-F154-B4E5-201B8BF279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pic>
        <p:nvPicPr>
          <p:cNvPr id="10" name="Google Shape;348;p50">
            <a:extLst>
              <a:ext uri="{FF2B5EF4-FFF2-40B4-BE49-F238E27FC236}">
                <a16:creationId xmlns:a16="http://schemas.microsoft.com/office/drawing/2014/main" id="{A9644F41-5AF2-57C8-8D82-1B79C6CB77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8996" y="111894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48;p50">
            <a:extLst>
              <a:ext uri="{FF2B5EF4-FFF2-40B4-BE49-F238E27FC236}">
                <a16:creationId xmlns:a16="http://schemas.microsoft.com/office/drawing/2014/main" id="{B3DBC526-E111-6B49-41EC-921341109C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8402" y="1118949"/>
            <a:ext cx="880325" cy="13487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D673A43-8E57-1250-49E3-46D4D4714DE9}"/>
              </a:ext>
            </a:extLst>
          </p:cNvPr>
          <p:cNvSpPr txBox="1">
            <a:spLocks/>
          </p:cNvSpPr>
          <p:nvPr/>
        </p:nvSpPr>
        <p:spPr>
          <a:xfrm>
            <a:off x="3761658" y="6041707"/>
            <a:ext cx="5062302" cy="629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8920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0"/>
                <a:lumMod val="0"/>
                <a:lumOff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AC722-422A-C5BE-00B1-B04B0723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3</a:t>
            </a:fld>
            <a:endParaRPr lang="ru-RU"/>
          </a:p>
        </p:txBody>
      </p:sp>
      <p:sp>
        <p:nvSpPr>
          <p:cNvPr id="9" name="Google Shape;163;p37">
            <a:extLst>
              <a:ext uri="{FF2B5EF4-FFF2-40B4-BE49-F238E27FC236}">
                <a16:creationId xmlns:a16="http://schemas.microsoft.com/office/drawing/2014/main" id="{196095E1-34CD-61ED-8283-2E0BFB438F25}"/>
              </a:ext>
            </a:extLst>
          </p:cNvPr>
          <p:cNvSpPr txBox="1">
            <a:spLocks/>
          </p:cNvSpPr>
          <p:nvPr/>
        </p:nvSpPr>
        <p:spPr>
          <a:xfrm>
            <a:off x="957750" y="330815"/>
            <a:ext cx="8520600" cy="21037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ru-RU" sz="2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Разработка поисковой B2B-платформы, связывающей поставщиков и потребителей, на основе микросервисной архитектуры и RabbitMQ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algn="l">
              <a:spcBef>
                <a:spcPts val="0"/>
              </a:spcBef>
            </a:pP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45F11-3E81-8AC3-E7CD-F1448DE8C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" y="2929889"/>
            <a:ext cx="2385061" cy="2385061"/>
          </a:xfrm>
          <a:prstGeom prst="rect">
            <a:avLst/>
          </a:prstGeom>
        </p:spPr>
      </p:pic>
      <p:sp>
        <p:nvSpPr>
          <p:cNvPr id="6" name="Google Shape;165;p37">
            <a:extLst>
              <a:ext uri="{FF2B5EF4-FFF2-40B4-BE49-F238E27FC236}">
                <a16:creationId xmlns:a16="http://schemas.microsoft.com/office/drawing/2014/main" id="{68020212-58B0-B76A-421D-4D1F48864175}"/>
              </a:ext>
            </a:extLst>
          </p:cNvPr>
          <p:cNvSpPr txBox="1"/>
          <p:nvPr/>
        </p:nvSpPr>
        <p:spPr>
          <a:xfrm>
            <a:off x="3343741" y="2561590"/>
            <a:ext cx="8520599" cy="3794760"/>
          </a:xfrm>
          <a:prstGeom prst="rect">
            <a:avLst/>
          </a:prstGeom>
          <a:noFill/>
          <a:ln cap="flat" cmpd="sng">
            <a:noFill/>
            <a:round/>
          </a:ln>
          <a:effectLst>
            <a:glow rad="139700">
              <a:schemeClr val="accent6">
                <a:satMod val="175000"/>
                <a:alpha val="40000"/>
              </a:schemeClr>
            </a:glow>
            <a:softEdge rad="3810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О себе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sz="2000" dirty="0">
              <a:solidFill>
                <a:srgbClr val="3F299A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2000" b="1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ИП Николаев Александр Вадимович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МГТУ им Н.Э. Баумана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Специальность 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ru-RU" sz="2000" dirty="0" err="1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Гидромашины</a:t>
            </a: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гидропривод и гидропневмоавтоматика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  <a:endParaRPr lang="ru-RU" sz="2000" dirty="0">
              <a:solidFill>
                <a:srgbClr val="3F299A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ООО 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УНИВЕРСИТЕТ ИСКУССТВЕННОГО ИНТЕЛЛЕКТА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профессиональная переподготовка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Специальность 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“Python </a:t>
            </a: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разработчик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МГТУ им Н. Э. Баумана профессиональная переквалификация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Специальность 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Инженер данных </a:t>
            </a: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(Data engineer)”</a:t>
            </a:r>
            <a:endParaRPr lang="ru-RU" sz="2000" dirty="0">
              <a:solidFill>
                <a:srgbClr val="3F299A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+79269079898</a:t>
            </a:r>
            <a:endParaRPr lang="en-US" sz="2000" dirty="0">
              <a:solidFill>
                <a:srgbClr val="3F299A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299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mail@alexnika.ru</a:t>
            </a:r>
            <a:endParaRPr lang="ru" sz="2000" dirty="0">
              <a:solidFill>
                <a:srgbClr val="3F299A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1300CDB-10DB-5931-9F13-1E1391F23F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EB102F-316B-458B-A002-FD000A3909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2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5B25-9DD4-62D5-61D1-5D6EFA7CA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285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План защиты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98B70-58F2-C5B2-CFED-87BBFA3E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4</a:t>
            </a:fld>
            <a:endParaRPr lang="ru-RU"/>
          </a:p>
        </p:txBody>
      </p:sp>
      <p:sp>
        <p:nvSpPr>
          <p:cNvPr id="5" name="Google Shape;172;p38">
            <a:extLst>
              <a:ext uri="{FF2B5EF4-FFF2-40B4-BE49-F238E27FC236}">
                <a16:creationId xmlns:a16="http://schemas.microsoft.com/office/drawing/2014/main" id="{FB93B00B-86F8-6CE0-0241-F2B9D575BFAD}"/>
              </a:ext>
            </a:extLst>
          </p:cNvPr>
          <p:cNvSpPr/>
          <p:nvPr/>
        </p:nvSpPr>
        <p:spPr>
          <a:xfrm>
            <a:off x="1138725" y="1183100"/>
            <a:ext cx="3811718" cy="476959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73;p38">
            <a:extLst>
              <a:ext uri="{FF2B5EF4-FFF2-40B4-BE49-F238E27FC236}">
                <a16:creationId xmlns:a16="http://schemas.microsoft.com/office/drawing/2014/main" id="{190488FF-DD1D-7DC0-1F5B-9534D4ECC8F7}"/>
              </a:ext>
            </a:extLst>
          </p:cNvPr>
          <p:cNvSpPr/>
          <p:nvPr/>
        </p:nvSpPr>
        <p:spPr>
          <a:xfrm>
            <a:off x="1151425" y="1900860"/>
            <a:ext cx="3799018" cy="906418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проекта, архитектурные схемы и 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74;p38">
            <a:extLst>
              <a:ext uri="{FF2B5EF4-FFF2-40B4-BE49-F238E27FC236}">
                <a16:creationId xmlns:a16="http://schemas.microsoft.com/office/drawing/2014/main" id="{CC930E8E-6383-BC3B-2F1C-40C61B5E37F0}"/>
              </a:ext>
            </a:extLst>
          </p:cNvPr>
          <p:cNvSpPr/>
          <p:nvPr/>
        </p:nvSpPr>
        <p:spPr>
          <a:xfrm>
            <a:off x="1138724" y="4050722"/>
            <a:ext cx="3799018" cy="6138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75;p38">
            <a:extLst>
              <a:ext uri="{FF2B5EF4-FFF2-40B4-BE49-F238E27FC236}">
                <a16:creationId xmlns:a16="http://schemas.microsoft.com/office/drawing/2014/main" id="{3A10E461-832D-F7BB-7142-94838483AB28}"/>
              </a:ext>
            </a:extLst>
          </p:cNvPr>
          <p:cNvSpPr/>
          <p:nvPr/>
        </p:nvSpPr>
        <p:spPr>
          <a:xfrm>
            <a:off x="1151425" y="4879357"/>
            <a:ext cx="3786317" cy="6138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 </a:t>
            </a: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176;p38">
            <a:extLst>
              <a:ext uri="{FF2B5EF4-FFF2-40B4-BE49-F238E27FC236}">
                <a16:creationId xmlns:a16="http://schemas.microsoft.com/office/drawing/2014/main" id="{93A5CC77-337A-7580-0CB5-A8C3959A18A9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H="1" flipV="1">
            <a:off x="1138725" y="1421579"/>
            <a:ext cx="12700" cy="932489"/>
          </a:xfrm>
          <a:prstGeom prst="bentConnector3">
            <a:avLst>
              <a:gd name="adj1" fmla="val -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" name="Google Shape;177;p38">
            <a:extLst>
              <a:ext uri="{FF2B5EF4-FFF2-40B4-BE49-F238E27FC236}">
                <a16:creationId xmlns:a16="http://schemas.microsoft.com/office/drawing/2014/main" id="{77572F32-DE16-74CF-BF94-07A8B92F662B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1138725" y="2354069"/>
            <a:ext cx="12701" cy="2003576"/>
          </a:xfrm>
          <a:prstGeom prst="bentConnector3">
            <a:avLst>
              <a:gd name="adj1" fmla="val 1899858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" name="Google Shape;178;p38">
            <a:extLst>
              <a:ext uri="{FF2B5EF4-FFF2-40B4-BE49-F238E27FC236}">
                <a16:creationId xmlns:a16="http://schemas.microsoft.com/office/drawing/2014/main" id="{65B785B7-FBD6-AA5B-5DC2-651B854EEB2C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1138723" y="4357644"/>
            <a:ext cx="12701" cy="828635"/>
          </a:xfrm>
          <a:prstGeom prst="bentConnector3">
            <a:avLst>
              <a:gd name="adj1" fmla="val -1799858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" name="Google Shape;179;p38">
            <a:extLst>
              <a:ext uri="{FF2B5EF4-FFF2-40B4-BE49-F238E27FC236}">
                <a16:creationId xmlns:a16="http://schemas.microsoft.com/office/drawing/2014/main" id="{BAE4A528-10DB-E401-B4B2-7FCB5F94FA0F}"/>
              </a:ext>
            </a:extLst>
          </p:cNvPr>
          <p:cNvCxnSpPr>
            <a:cxnSpLocks/>
            <a:stCxn id="8" idx="1"/>
            <a:endCxn id="13" idx="1"/>
          </p:cNvCxnSpPr>
          <p:nvPr/>
        </p:nvCxnSpPr>
        <p:spPr>
          <a:xfrm rot="10800000" flipV="1">
            <a:off x="1138723" y="5186280"/>
            <a:ext cx="12702" cy="786630"/>
          </a:xfrm>
          <a:prstGeom prst="bentConnector3">
            <a:avLst>
              <a:gd name="adj1" fmla="val 1899717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Google Shape;180;p38">
            <a:extLst>
              <a:ext uri="{FF2B5EF4-FFF2-40B4-BE49-F238E27FC236}">
                <a16:creationId xmlns:a16="http://schemas.microsoft.com/office/drawing/2014/main" id="{D250AAA6-7343-7915-C3F1-59E2CDFF1859}"/>
              </a:ext>
            </a:extLst>
          </p:cNvPr>
          <p:cNvSpPr/>
          <p:nvPr/>
        </p:nvSpPr>
        <p:spPr>
          <a:xfrm>
            <a:off x="1138723" y="5707992"/>
            <a:ext cx="3773615" cy="529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21385F0-CDEE-88AC-6FDF-11A0DE72D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291C464-792D-5E53-CED5-5D8C0A3834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sp>
        <p:nvSpPr>
          <p:cNvPr id="28" name="Google Shape;173;p38">
            <a:extLst>
              <a:ext uri="{FF2B5EF4-FFF2-40B4-BE49-F238E27FC236}">
                <a16:creationId xmlns:a16="http://schemas.microsoft.com/office/drawing/2014/main" id="{88CE3B0C-C61E-E3E7-0F9E-2F7DAA4B6F43}"/>
              </a:ext>
            </a:extLst>
          </p:cNvPr>
          <p:cNvSpPr/>
          <p:nvPr/>
        </p:nvSpPr>
        <p:spPr>
          <a:xfrm>
            <a:off x="1151425" y="2975791"/>
            <a:ext cx="3799018" cy="906418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Логические блок-схемы микросервисов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77;p38">
            <a:extLst>
              <a:ext uri="{FF2B5EF4-FFF2-40B4-BE49-F238E27FC236}">
                <a16:creationId xmlns:a16="http://schemas.microsoft.com/office/drawing/2014/main" id="{7BE3957E-37A1-FACE-51CD-19DDAB4474A0}"/>
              </a:ext>
            </a:extLst>
          </p:cNvPr>
          <p:cNvCxnSpPr>
            <a:cxnSpLocks/>
            <a:stCxn id="6" idx="1"/>
            <a:endCxn id="28" idx="1"/>
          </p:cNvCxnSpPr>
          <p:nvPr/>
        </p:nvCxnSpPr>
        <p:spPr>
          <a:xfrm rot="10800000" flipV="1">
            <a:off x="1151425" y="2354068"/>
            <a:ext cx="12700" cy="1074931"/>
          </a:xfrm>
          <a:prstGeom prst="bentConnector3">
            <a:avLst>
              <a:gd name="adj1" fmla="val 198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115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10C90-4671-4F34-34CE-7D7E446E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5</a:t>
            </a:fld>
            <a:endParaRPr lang="ru-RU"/>
          </a:p>
        </p:txBody>
      </p:sp>
      <p:sp>
        <p:nvSpPr>
          <p:cNvPr id="3" name="Google Shape;185;p39">
            <a:extLst>
              <a:ext uri="{FF2B5EF4-FFF2-40B4-BE49-F238E27FC236}">
                <a16:creationId xmlns:a16="http://schemas.microsoft.com/office/drawing/2014/main" id="{8F93BF64-3635-E58F-F4E2-04D371F3AE17}"/>
              </a:ext>
            </a:extLst>
          </p:cNvPr>
          <p:cNvSpPr txBox="1"/>
          <p:nvPr/>
        </p:nvSpPr>
        <p:spPr>
          <a:xfrm>
            <a:off x="651510" y="553481"/>
            <a:ext cx="11384280" cy="64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2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2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87;p39">
            <a:extLst>
              <a:ext uri="{FF2B5EF4-FFF2-40B4-BE49-F238E27FC236}">
                <a16:creationId xmlns:a16="http://schemas.microsoft.com/office/drawing/2014/main" id="{BEB426E2-F19D-96D7-75E1-FC95B057B6A7}"/>
              </a:ext>
            </a:extLst>
          </p:cNvPr>
          <p:cNvSpPr/>
          <p:nvPr/>
        </p:nvSpPr>
        <p:spPr>
          <a:xfrm>
            <a:off x="1859970" y="1200150"/>
            <a:ext cx="8967360" cy="125403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Цель проекта: </a:t>
            </a:r>
            <a:r>
              <a:rPr lang="ru-RU" sz="20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создать несколько микросервисов с синхронной связью по </a:t>
            </a:r>
            <a:r>
              <a:rPr lang="en-US" sz="20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RESTful API</a:t>
            </a:r>
            <a:r>
              <a:rPr lang="ru-RU" sz="20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 и асинхронной связью между ними на основе брокера сообщений </a:t>
            </a:r>
            <a:r>
              <a:rPr lang="en-US" sz="20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RabbitMQ</a:t>
            </a:r>
            <a:endParaRPr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AAEE9-6AAF-DC53-8207-057DEC50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7ECB573-60F1-5F5D-4514-205F0C8949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4161D9-BB81-A26F-64D8-783D8ABADEA5}"/>
              </a:ext>
            </a:extLst>
          </p:cNvPr>
          <p:cNvSpPr txBox="1"/>
          <p:nvPr/>
        </p:nvSpPr>
        <p:spPr>
          <a:xfrm>
            <a:off x="1859970" y="2570698"/>
            <a:ext cx="896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Задачи: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Разработать микросервисную архитектуру и выделить 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</a:t>
            </a: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проектной работы по курсу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Реализовать микросервисы 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EUREKA-SERVER, CONFIG-SERVER, API-GATEWAY, AUTH-SERVICE,</a:t>
            </a: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CLIENT-SERVICE;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Реализовать микросервисы 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ETLDATA-SERVICE </a:t>
            </a: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SEARCH-SERVICE;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Связать микросервисы между собой с помощью 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RESTful API</a:t>
            </a: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брокера сообщений 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RabbitMQ;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Убедится, что задуманная цель осуществлена и связь между микросервисами работает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Наметить дальнейшие шаги для превращения проектной работы в полноценный </a:t>
            </a:r>
            <a:r>
              <a:rPr lang="en-US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PET-</a:t>
            </a:r>
            <a:r>
              <a:rPr lang="ru-RU" sz="2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проект.</a:t>
            </a:r>
          </a:p>
        </p:txBody>
      </p:sp>
    </p:spTree>
    <p:extLst>
      <p:ext uri="{BB962C8B-B14F-4D97-AF65-F5344CB8AC3E}">
        <p14:creationId xmlns:p14="http://schemas.microsoft.com/office/powerpoint/2010/main" val="200799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5247-56F7-097C-FB49-455517E0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145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Краткое описание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F77B-B0E4-5337-6A89-E8DCE2B26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7271"/>
            <a:ext cx="10515600" cy="406908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База: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Поставщики предоставляют цены и остатки (прайс-листы) на складах по товарам и/или услугам.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Информация может предоставляться в любом удобном поставщику виде: загрузка в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S3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FTP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хранилище,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E-mail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Telegram 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рассылка, собственный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т.д.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Сервис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PRICAT.RU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предоставляет доступ к обработанной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информации по ценам и остаткам в структурированном виде для любых клиентов, которые подключились к сервису.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08F0DB-8FD4-2425-C3FE-7C3565FA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6</a:t>
            </a:fld>
            <a:endParaRPr lang="ru-RU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2130C5-C690-6872-C900-8B97463D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D397A-3EF9-1869-8545-C526B72D6F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7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DDA3-2E0A-E339-7EB5-C44340B7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56960" cy="1372235"/>
          </a:xfrm>
        </p:spPr>
        <p:txBody>
          <a:bodyPr anchor="t">
            <a:normAutofit/>
          </a:bodyPr>
          <a:lstStyle/>
          <a:p>
            <a:pPr algn="l"/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Архитектурная схема</a:t>
            </a:r>
            <a:endParaRPr lang="ru-RU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1A2BD-9E00-A0AD-174A-CF4F1BC2C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33" y="0"/>
            <a:ext cx="9691133" cy="685800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6958B49-8EF6-6522-2E2A-E92B13C6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7</a:t>
            </a:fld>
            <a:endParaRPr lang="ru-RU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10A4C0-937A-89E6-18A0-CB1ED46855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120D7-8296-11B5-29F2-7C1414590B3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9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7E9C-EFE8-502D-B5D3-7BA87C04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Выделение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6B712-2365-5A8F-917A-2772E620F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1570"/>
            <a:ext cx="10515600" cy="39319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Минимально работающий продукт отображает концепцию: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Компании – поставщики данных заранее определены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Прайс-листы заданы в едином облегченном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JSON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формате и размещаются в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S3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хранилище через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CLIENT-SERVICE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S3Minio API;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Формат сообщений для микросервисов упрощен, чтобы можно было показать суть работы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PRICAT;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Полнотекстовый поиск реализован не по всем полям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Health check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observability, logging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реализованы на минимальном уровне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Отказоустойчивость реализовывалась в микросервисах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CLIENT-SERVICE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SEARCH-SERVICE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9AD0-3EB0-8FBC-A90C-7D7CC7BB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8</a:t>
            </a:fld>
            <a:endParaRPr lang="ru-R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0F89F5-C3D4-40A7-806F-BF79398077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6CFF07-5B39-77C6-64A7-CD3B2BF075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F628-E0AD-A59B-9618-20E08C81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99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6360E-E60C-A2E5-76B4-8A6450BF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1E1-C352-40F5-A792-9ECF390DD8BA}" type="slidenum">
              <a:rPr lang="ru-RU" smtClean="0"/>
              <a:t>9</a:t>
            </a:fld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ABE164-7518-DBC4-D0E2-8126AE2F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33" y="0"/>
            <a:ext cx="9691133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0DFE84-9368-C1B3-B925-329C7361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0930" y="114617"/>
            <a:ext cx="78105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D8451-9A4C-1BD1-38D8-AD9B4D0AB8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6356350"/>
            <a:ext cx="445770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799</Words>
  <Application>Microsoft Office PowerPoint</Application>
  <PresentationFormat>Widescreen</PresentationFormat>
  <Paragraphs>157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Office Theme</vt:lpstr>
      <vt:lpstr>Прототип поисковой B2B-платформы, связывающей поставщиков и потребителей  </vt:lpstr>
      <vt:lpstr>PowerPoint Presentation</vt:lpstr>
      <vt:lpstr>PowerPoint Presentation</vt:lpstr>
      <vt:lpstr>План защиты</vt:lpstr>
      <vt:lpstr>PowerPoint Presentation</vt:lpstr>
      <vt:lpstr>Краткое описание проекта</vt:lpstr>
      <vt:lpstr>Архитектурная схема</vt:lpstr>
      <vt:lpstr>Выделение MVP</vt:lpstr>
      <vt:lpstr>MVP</vt:lpstr>
      <vt:lpstr>Используемые технологии</vt:lpstr>
      <vt:lpstr>Логическая схема ETLDATA-SERVICE (упрощенная)</vt:lpstr>
      <vt:lpstr>PowerPoint Presentation</vt:lpstr>
      <vt:lpstr>PowerPoint Presentation</vt:lpstr>
      <vt:lpstr>Что показывает диаграмма?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Nikolaev</dc:creator>
  <cp:lastModifiedBy>Alexander Nikolaev</cp:lastModifiedBy>
  <cp:revision>30</cp:revision>
  <dcterms:created xsi:type="dcterms:W3CDTF">2025-10-12T11:15:53Z</dcterms:created>
  <dcterms:modified xsi:type="dcterms:W3CDTF">2025-11-27T14:38:25Z</dcterms:modified>
</cp:coreProperties>
</file>